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431" r:id="rId3"/>
    <p:sldId id="444" r:id="rId4"/>
    <p:sldId id="434" r:id="rId5"/>
    <p:sldId id="441" r:id="rId6"/>
    <p:sldId id="442" r:id="rId7"/>
    <p:sldId id="443" r:id="rId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6600"/>
    <a:srgbClr val="FFFFCC"/>
    <a:srgbClr val="13D404"/>
    <a:srgbClr val="006600"/>
    <a:srgbClr val="0000FF"/>
    <a:srgbClr val="EA9202"/>
    <a:srgbClr val="EC8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909" autoAdjust="0"/>
    <p:restoredTop sz="78695" autoAdjust="0"/>
  </p:normalViewPr>
  <p:slideViewPr>
    <p:cSldViewPr>
      <p:cViewPr varScale="1">
        <p:scale>
          <a:sx n="90" d="100"/>
          <a:sy n="90" d="100"/>
        </p:scale>
        <p:origin x="181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2" y="51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t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b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b" anchorCtr="0" compatLnSpc="1">
            <a:prstTxWarp prst="textNoShape">
              <a:avLst/>
            </a:prstTxWarp>
          </a:bodyPr>
          <a:lstStyle>
            <a:lvl1pPr algn="r" defTabSz="933261">
              <a:defRPr sz="1000"/>
            </a:lvl1pPr>
          </a:lstStyle>
          <a:p>
            <a:pPr>
              <a:defRPr/>
            </a:pPr>
            <a:fld id="{F4CBF51F-609C-4069-A8BE-C429986D1F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866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t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0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t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b" anchorCtr="0" compatLnSpc="1">
            <a:prstTxWarp prst="textNoShape">
              <a:avLst/>
            </a:prstTxWarp>
          </a:bodyPr>
          <a:lstStyle>
            <a:lvl1pPr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1738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08" tIns="46654" rIns="93308" bIns="46654" numCol="1" anchor="b" anchorCtr="0" compatLnSpc="1">
            <a:prstTxWarp prst="textNoShape">
              <a:avLst/>
            </a:prstTxWarp>
          </a:bodyPr>
          <a:lstStyle>
            <a:lvl1pPr algn="r" defTabSz="933261">
              <a:defRPr sz="1200">
                <a:latin typeface="Arial" charset="0"/>
              </a:defRPr>
            </a:lvl1pPr>
          </a:lstStyle>
          <a:p>
            <a:pPr>
              <a:defRPr/>
            </a:pPr>
            <a:fld id="{E485BA1A-7F82-4B3E-AC8B-227EDA0811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0677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5BA1A-7F82-4B3E-AC8B-227EDA0811D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47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Since FY 2009:</a:t>
            </a:r>
          </a:p>
          <a:p>
            <a:r>
              <a:rPr lang="en-US" dirty="0">
                <a:solidFill>
                  <a:schemeClr val="tx1"/>
                </a:solidFill>
              </a:rPr>
              <a:t>STEM</a:t>
            </a:r>
            <a:r>
              <a:rPr lang="en-US" baseline="0" dirty="0">
                <a:solidFill>
                  <a:schemeClr val="tx1"/>
                </a:solidFill>
              </a:rPr>
              <a:t> </a:t>
            </a:r>
            <a:r>
              <a:rPr lang="en-US" u="sng" baseline="0" dirty="0">
                <a:solidFill>
                  <a:schemeClr val="tx1"/>
                </a:solidFill>
              </a:rPr>
              <a:t>enrollment</a:t>
            </a:r>
            <a:r>
              <a:rPr lang="en-US" baseline="0" dirty="0">
                <a:solidFill>
                  <a:schemeClr val="tx1"/>
                </a:solidFill>
              </a:rPr>
              <a:t> from 22,220 to 35,716  - - - a 61% increase</a:t>
            </a:r>
          </a:p>
          <a:p>
            <a:r>
              <a:rPr lang="en-US" baseline="0" dirty="0">
                <a:solidFill>
                  <a:schemeClr val="tx1"/>
                </a:solidFill>
              </a:rPr>
              <a:t>STEM </a:t>
            </a:r>
            <a:r>
              <a:rPr lang="en-US" u="sng" baseline="0" dirty="0">
                <a:solidFill>
                  <a:schemeClr val="tx1"/>
                </a:solidFill>
              </a:rPr>
              <a:t>bachelors degrees issued </a:t>
            </a:r>
            <a:r>
              <a:rPr lang="en-US" baseline="0" dirty="0">
                <a:solidFill>
                  <a:schemeClr val="tx1"/>
                </a:solidFill>
              </a:rPr>
              <a:t>from </a:t>
            </a:r>
            <a:r>
              <a:rPr lang="is-IS" baseline="0" dirty="0">
                <a:solidFill>
                  <a:schemeClr val="tx1"/>
                </a:solidFill>
              </a:rPr>
              <a:t>3,520 </a:t>
            </a:r>
            <a:r>
              <a:rPr lang="en-US" baseline="0" dirty="0">
                <a:solidFill>
                  <a:schemeClr val="tx1"/>
                </a:solidFill>
              </a:rPr>
              <a:t>to 6,441- - - an 83% increase</a:t>
            </a:r>
          </a:p>
          <a:p>
            <a:endParaRPr lang="en-US" baseline="0" dirty="0">
              <a:solidFill>
                <a:schemeClr val="tx1"/>
              </a:solidFill>
            </a:endParaRPr>
          </a:p>
          <a:p>
            <a:r>
              <a:rPr lang="en-US" baseline="0" dirty="0">
                <a:solidFill>
                  <a:schemeClr val="tx1"/>
                </a:solidFill>
              </a:rPr>
              <a:t>Sine FY 2009: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Cyber Degrees—at</a:t>
            </a:r>
            <a:r>
              <a:rPr lang="en-US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all level—have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more than doubled, up over 115% to 5,200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Since FY 2009: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Health Professions degree production is up  40% to 2,800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5BA1A-7F82-4B3E-AC8B-227EDA0811D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91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 dirty="0"/>
              <a:t>E and E outcomes </a:t>
            </a:r>
            <a:r>
              <a:rPr lang="en-US" baseline="0" dirty="0"/>
              <a:t>(50000 foot):</a:t>
            </a:r>
          </a:p>
          <a:p>
            <a:r>
              <a:rPr lang="en-US" baseline="0" dirty="0"/>
              <a:t>- E&amp;E: More than $500 million in cost savings &amp; cost avoidance</a:t>
            </a:r>
          </a:p>
          <a:p>
            <a:r>
              <a:rPr lang="en-US" baseline="0" dirty="0"/>
              <a:t>- Course Redesign: 57 courses, $5.7M in savings, 143,000 students and 10,000 successful who would not have been (8 years)</a:t>
            </a:r>
          </a:p>
          <a:p>
            <a:r>
              <a:rPr lang="en-US" baseline="0" dirty="0"/>
              <a:t>- MOST:  60 faculty, 14 institutions, 3500 students , $142/course savings, $1M (3 years)	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EdX Partnership:  5 Micromasters, MOOCs</a:t>
            </a:r>
          </a:p>
          <a:p>
            <a:endParaRPr lang="en-US" baseline="0" dirty="0"/>
          </a:p>
          <a:p>
            <a:r>
              <a:rPr lang="en-US" b="1" baseline="0" dirty="0"/>
              <a:t>New Companies </a:t>
            </a:r>
            <a:r>
              <a:rPr lang="en-US" baseline="0" dirty="0"/>
              <a:t>/ Over 500 created with an 70% survival rate for those that have secured $600M in follow-on funding. (8 years)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="1" baseline="0" dirty="0"/>
              <a:t>E-Novation Initiative / </a:t>
            </a:r>
            <a:r>
              <a:rPr lang="en-US" baseline="0" dirty="0"/>
              <a:t>8 faculty, over $8M in matching funds (50% of total over 2 years)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="1" baseline="0" dirty="0"/>
              <a:t>Excel MD Initiative </a:t>
            </a:r>
            <a:r>
              <a:rPr lang="en-US" baseline="0" dirty="0"/>
              <a:t>/ Co-Chair with JHU / Cyber and BioHealth targeted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="1" baseline="0" dirty="0"/>
              <a:t>MIPS </a:t>
            </a:r>
            <a:r>
              <a:rPr lang="en-US" baseline="0" dirty="0"/>
              <a:t>/ For 30 years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MIPS funding for research and development projects teaming MD companies with university faculty to develop high-potential technology based commercial products. More than 6,600 direct, current jobs in Maryland and a cumulative $31 billion in product sales are attributable to companies whose early product development was supported by MIPS. 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  <a:endParaRPr lang="en-US" dirty="0"/>
          </a:p>
          <a:p>
            <a:r>
              <a:rPr lang="en-US" b="1" dirty="0"/>
              <a:t>ALSO MENTION:</a:t>
            </a: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Fischell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Medical Device Institute at UMCP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Brendan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Iribe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Computer Innovation Center at UMCP</a:t>
            </a:r>
          </a:p>
          <a:p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SoMD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Autonomous Technology R&amp;D facility (new $80 million bldg.)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New Health Sciences bldgs. At UMB and Shady Grove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5BA1A-7F82-4B3E-AC8B-227EDA0811D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89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b="1" dirty="0"/>
              <a:t>Harpoon Medical</a:t>
            </a:r>
            <a:r>
              <a:rPr lang="en-US" sz="1100" b="1" baseline="0" dirty="0"/>
              <a:t> (UMB) / </a:t>
            </a:r>
            <a:r>
              <a:rPr lang="en-US" sz="1100" dirty="0"/>
              <a:t>Clinical stage medical device company that focuses in minimally invasive mitral valve repair. Has received a large investment from Edwards Lifesciences </a:t>
            </a:r>
          </a:p>
          <a:p>
            <a:endParaRPr lang="en-US" sz="1100" b="1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1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Potomac Photonics (bwtech@UMBC) /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leader</a:t>
            </a:r>
            <a:r>
              <a:rPr lang="en-US" sz="11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in laser micromachining,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3D Printing, micro hole drilling, micro CNC and other manufacturing technologies </a:t>
            </a:r>
          </a:p>
          <a:p>
            <a:endParaRPr lang="en-US" sz="11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1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Gel-E (UMCP) / </a:t>
            </a:r>
            <a:r>
              <a:rPr lang="en-US" sz="1100" dirty="0"/>
              <a:t>gel-e products are engineered to stop bleeding quickly and conveniently using safe, naturally occurring biomaterials.</a:t>
            </a:r>
          </a:p>
          <a:p>
            <a:endParaRPr lang="en-US" sz="1100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/>
              <a:t>MF Fire (UMCP) / Out of the Fire Engineering program, a </a:t>
            </a:r>
            <a:r>
              <a:rPr lang="en-US" sz="1100" b="0" dirty="0"/>
              <a:t>high-tech wood stove designed to burn more efficiently, while reducing carbon emissions and saving users money.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dirty="0"/>
          </a:p>
          <a:p>
            <a:r>
              <a:rPr lang="en-US" sz="11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Living Pharma (UMB) /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Developing cancer treatment that uses a patient’s own T-cells to target tumors. Recently acquired by </a:t>
            </a:r>
            <a:r>
              <a:rPr lang="en-US" sz="1100" b="0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Lentigen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Technology, a life sciences company in Gaithersburg.</a:t>
            </a:r>
          </a:p>
          <a:p>
            <a:endParaRPr lang="en-US" sz="11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Manta </a:t>
            </a:r>
            <a:r>
              <a:rPr lang="en-US" sz="1100" b="1" i="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Biofue</a:t>
            </a:r>
            <a:r>
              <a:rPr lang="en-US" sz="1100" b="1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(UMCES) / </a:t>
            </a:r>
            <a:r>
              <a:rPr lang="en-US" sz="11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Aims to produce a clean alternative to petroleum crude oil by growing and harvesting algae in local ponds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5BA1A-7F82-4B3E-AC8B-227EDA0811D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15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Medimmune Partnership (UMCP /UMBC / UMB)</a:t>
            </a:r>
          </a:p>
          <a:p>
            <a:endParaRPr lang="en-US" dirty="0"/>
          </a:p>
          <a:p>
            <a:r>
              <a:rPr lang="en-US" dirty="0"/>
              <a:t>Howard Hughes Foundation Initiative (Towson U)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$1 million over five years / inaugural Inclusive Excellence Initiative enhancing undergraduate, minority student success in the STEM disciplines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NIMBL</a:t>
            </a:r>
            <a:r>
              <a:rPr lang="en-US" dirty="0"/>
              <a:t>: / 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ore than 150 companies, educational institutions—including UMB &amp; UMCP—nonprofits, and state governments will operate the institute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Backed by $250 million in funding, including a $70 million federal investment.</a:t>
            </a:r>
          </a:p>
          <a:p>
            <a:endParaRPr lang="en-US" dirty="0"/>
          </a:p>
          <a:p>
            <a:r>
              <a:rPr lang="en-US" b="1" dirty="0"/>
              <a:t>NCCoE</a:t>
            </a:r>
            <a:r>
              <a:rPr lang="en-US" dirty="0"/>
              <a:t>:</a:t>
            </a:r>
            <a:r>
              <a:rPr lang="en-US" baseline="0" dirty="0"/>
              <a:t> /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First Federally Funded Research And Development Center For Cyber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25-Year, $5 Billion Partnership / USM, UMCP, &amp; UMBC / NIST &amp; MITRE</a:t>
            </a: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lvl="0"/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CRESST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: / Consortium led by UMBC and UMCP</a:t>
            </a:r>
          </a:p>
          <a:p>
            <a:pPr lvl="0"/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$87.5 million from the National Aeronautics and Space Administration (NASA) Goddard Space Flight Center.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85BA1A-7F82-4B3E-AC8B-227EDA0811D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8B05FF-018E-45EE-AE05-3F428CCAB708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3BB1A-A907-4148-A1FD-D81C9A68A3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A51CBF-B9A5-4E14-847E-978754D8F488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B960F-3DE2-4FFC-AEFF-1907F20197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B9A82-FD7D-4700-B910-77B593B5D091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91397-CD28-45AE-BE9D-4F008A8774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dirty="0"/>
              <a:t>Click icon to add chart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466AC1-DD2D-4581-B929-8BA07D670FC9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B7F5-F34E-475E-B8D0-FA02700A61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8625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288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1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19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111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10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90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E163E-12A2-4B5F-A7CF-6D3F3B125258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70419-DF34-4C76-B22B-25A1B547FA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47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594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6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97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1E2E3F-C751-476B-8348-D304C3E1C4B6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37BF6-659E-4CC2-9916-848C4EC9A8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A5E29-78A4-44B0-A5B7-EED270D77CEB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65BB9-BC27-4984-A047-27D6DE4482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AFBCE7-2F8A-4E97-82E2-1E9427E6B3CE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58977-C84D-4DAB-B7BC-230FDEB48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39DAB8-0A53-4B9C-8431-4448A9CF1E00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77E95-19F6-410B-AAD4-93354AD6F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EA3F8-7F0A-45D0-AF97-BC36B9DC4BEE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85A6-A7B1-4928-B8D3-BA69833F11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5FC0D6-6297-46CF-B3E3-55C50208F851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6A9C4-B6FD-4591-8FC8-E036F7E228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fld id="{BFAB985A-D30C-400A-89FC-83FA9A327D87}" type="datetime1">
              <a:rPr lang="en-US"/>
              <a:pPr/>
              <a:t>9/21/2017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0B11FAE-E550-4E68-8636-91696F434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57150">
            <a:solidFill>
              <a:srgbClr val="FFCC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57150">
            <a:solidFill>
              <a:srgbClr val="CF0E3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3" descr="X:\Logos\Current USM Logo\Logo Horizontal\USM-Logo-CMYK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56594"/>
            <a:ext cx="3246120" cy="661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A0406-318F-4F26-8756-01AE1DE77984}" type="datetimeFigureOut">
              <a:rPr lang="en-US" smtClean="0"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8CA1D-5D67-490A-8AE3-3CFF13E81C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6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5238"/>
          </a:xfrm>
        </p:spPr>
        <p:txBody>
          <a:bodyPr/>
          <a:lstStyle/>
          <a:p>
            <a:r>
              <a:rPr lang="en-US" dirty="0"/>
              <a:t> Universities and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400" dirty="0"/>
              <a:t>Dr. Robert L. Caret</a:t>
            </a:r>
          </a:p>
          <a:p>
            <a:pPr marL="0" indent="0" algn="ctr">
              <a:buNone/>
            </a:pPr>
            <a:r>
              <a:rPr lang="en-US" sz="2400" dirty="0"/>
              <a:t>Chancellor</a:t>
            </a:r>
          </a:p>
          <a:p>
            <a:pPr marL="0" indent="0" algn="ctr">
              <a:buNone/>
            </a:pPr>
            <a:r>
              <a:rPr lang="en-US" sz="2400" dirty="0"/>
              <a:t>University System of Maryland</a:t>
            </a:r>
          </a:p>
          <a:p>
            <a:pPr marL="0" indent="0" algn="ctr">
              <a:buNone/>
            </a:pPr>
            <a:r>
              <a:rPr lang="en-US" sz="2400" dirty="0"/>
              <a:t>September,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70419-DF34-4C76-B22B-25A1B547FAC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04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caret\Downloads\SystemM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014" y="0"/>
            <a:ext cx="69559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56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6"/>
            <a:ext cx="8229600" cy="1143000"/>
          </a:xfrm>
        </p:spPr>
        <p:txBody>
          <a:bodyPr/>
          <a:lstStyle/>
          <a:p>
            <a:br>
              <a:rPr lang="en-US" dirty="0"/>
            </a:br>
            <a:r>
              <a:rPr lang="en-US" sz="2800" dirty="0"/>
              <a:t>The USM and Maryland’s Workforce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77E95-19F6-410B-AAD4-93354AD6FC4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582341"/>
            <a:ext cx="8839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700" y="1447800"/>
            <a:ext cx="876300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en-US" sz="2000" dirty="0"/>
              <a:t>University System of Maryland is: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12 campuses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173,000 students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38,000 graduates per year</a:t>
            </a:r>
          </a:p>
          <a:p>
            <a:pPr marL="742950" lvl="1" indent="-285750">
              <a:lnSpc>
                <a:spcPct val="125000"/>
              </a:lnSpc>
              <a:buFont typeface="Wingdings" charset="2"/>
              <a:buChar char="§"/>
            </a:pPr>
            <a:r>
              <a:rPr lang="en-US" sz="2000" dirty="0"/>
              <a:t>80 percent from Maryland / 80 percent stay in Maryland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900,000 alumni in Maryland</a:t>
            </a:r>
          </a:p>
          <a:p>
            <a:pPr>
              <a:lnSpc>
                <a:spcPct val="125000"/>
              </a:lnSpc>
            </a:pPr>
            <a:endParaRPr lang="en-US" sz="2000" dirty="0"/>
          </a:p>
          <a:p>
            <a:pPr>
              <a:lnSpc>
                <a:spcPct val="125000"/>
              </a:lnSpc>
            </a:pPr>
            <a:r>
              <a:rPr lang="en-US" sz="2000" dirty="0"/>
              <a:t>USM Major Workforce Initiatives: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STEM 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Cybersecurity</a:t>
            </a:r>
          </a:p>
          <a:p>
            <a:pPr marL="285750" indent="-285750">
              <a:lnSpc>
                <a:spcPct val="125000"/>
              </a:lnSpc>
              <a:buFont typeface="Arial" charset="0"/>
              <a:buChar char="•"/>
            </a:pPr>
            <a:r>
              <a:rPr lang="en-US" sz="2000" dirty="0"/>
              <a:t>Health Professions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0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6"/>
            <a:ext cx="8229600" cy="1143000"/>
          </a:xfrm>
        </p:spPr>
        <p:txBody>
          <a:bodyPr/>
          <a:lstStyle/>
          <a:p>
            <a:br>
              <a:rPr lang="en-US" dirty="0"/>
            </a:br>
            <a:r>
              <a:rPr lang="en-US" sz="2800" dirty="0"/>
              <a:t>The USM and Economic Development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77E95-19F6-410B-AAD4-93354AD6FC4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8915400" cy="473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New Board Committee (Economic Development &amp; Tech Commercialization)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New Position (Vice Chancellor for Economic Development)</a:t>
            </a:r>
          </a:p>
          <a:p>
            <a:pPr marL="285750" indent="-285750">
              <a:buFont typeface="Arial" charset="0"/>
              <a:buChar char="•"/>
            </a:pP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USM Ventures &amp; Maryland Momentum Fund (University As Equity Investor)</a:t>
            </a:r>
          </a:p>
          <a:p>
            <a:pPr marL="285750" lvl="0" indent="-285750">
              <a:buFont typeface="Arial" charset="0"/>
              <a:buChar char="•"/>
            </a:pPr>
            <a:endParaRPr lang="en-US" sz="2000" dirty="0"/>
          </a:p>
          <a:p>
            <a:pPr marL="285750" indent="-285750">
              <a:buFont typeface="Arial" charset="0"/>
              <a:buChar char="•"/>
            </a:pPr>
            <a:r>
              <a:rPr lang="en-US" sz="2000" dirty="0"/>
              <a:t>Over $1.3 Billion In Research And Grant Funding Annually</a:t>
            </a:r>
          </a:p>
          <a:p>
            <a:pPr marL="285750" lvl="0" indent="-285750">
              <a:buFont typeface="Arial" charset="0"/>
              <a:buChar char="•"/>
            </a:pPr>
            <a:endParaRPr lang="en-US" sz="2000" dirty="0"/>
          </a:p>
          <a:p>
            <a:pPr marL="285750" lvl="0" indent="-285750">
              <a:buFont typeface="Arial" charset="0"/>
              <a:buChar char="•"/>
            </a:pPr>
            <a:r>
              <a:rPr lang="en-US" sz="2000" dirty="0"/>
              <a:t>3 Research Parks &amp; 10 Business Incubator / Co-Working Facilities </a:t>
            </a:r>
          </a:p>
          <a:p>
            <a:pPr marL="285750" lvl="0" indent="-285750">
              <a:buFont typeface="Arial" charset="0"/>
              <a:buChar char="•"/>
            </a:pPr>
            <a:endParaRPr lang="en-US" sz="2000" dirty="0"/>
          </a:p>
          <a:p>
            <a:pPr marL="285750" lvl="0" indent="-285750">
              <a:buFont typeface="Arial" charset="0"/>
              <a:buChar char="•"/>
            </a:pPr>
            <a:r>
              <a:rPr lang="en-US" sz="2000" dirty="0"/>
              <a:t>550 Companies Facilitated Over The Past Five Years</a:t>
            </a:r>
          </a:p>
          <a:p>
            <a:pPr marL="285750" lvl="0" indent="-285750">
              <a:buFont typeface="Arial" charset="0"/>
              <a:buChar char="•"/>
            </a:pPr>
            <a:endParaRPr lang="en-US" sz="2000" dirty="0"/>
          </a:p>
          <a:p>
            <a:pPr marL="285750" lvl="0" indent="-285750">
              <a:buFont typeface="Arial" charset="0"/>
              <a:buChar char="•"/>
            </a:pPr>
            <a:r>
              <a:rPr lang="en-US" sz="2000" dirty="0"/>
              <a:t>Focus On Entrepreneurism: E-Novation, Excel Maryland, MIPS</a:t>
            </a:r>
          </a:p>
          <a:p>
            <a:pPr lvl="0">
              <a:lnSpc>
                <a:spcPct val="12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89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6"/>
            <a:ext cx="822960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Tech Transfer and Commercialization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77E95-19F6-410B-AAD4-93354AD6FC4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15240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/>
              <a:t>Harpoon Medical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Potomac Photonics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Gel-E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MF Fire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Living Pharma</a:t>
            </a:r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/>
              <a:t>Manta </a:t>
            </a:r>
            <a:r>
              <a:rPr lang="en-US" sz="2400" dirty="0" err="1"/>
              <a:t>BioFuel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147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6"/>
            <a:ext cx="8229600" cy="1143000"/>
          </a:xfrm>
        </p:spPr>
        <p:txBody>
          <a:bodyPr/>
          <a:lstStyle/>
          <a:p>
            <a:br>
              <a:rPr lang="en-US" dirty="0"/>
            </a:br>
            <a:r>
              <a:rPr lang="en-US" sz="2800" dirty="0"/>
              <a:t> Reinforcing Relationships with Stakeholder:</a:t>
            </a:r>
            <a:br>
              <a:rPr lang="en-US" sz="2800" dirty="0"/>
            </a:br>
            <a:r>
              <a:rPr lang="en-US" sz="2800" dirty="0"/>
              <a:t>Government, Industry, NGOs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877E95-19F6-410B-AAD4-93354AD6FC4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" y="1371600"/>
            <a:ext cx="8763000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r>
              <a:rPr lang="en-US" dirty="0"/>
              <a:t>Excel Maryland / New Statewide Economic Development Strategy 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Academia, Private Industry, Government </a:t>
            </a:r>
            <a:r>
              <a:rPr lang="en-US" b="1" u="sng" dirty="0"/>
              <a:t>Working In Partnership</a:t>
            </a:r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r>
              <a:rPr lang="en-US" dirty="0"/>
              <a:t>Business Higher Education Forum 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Northrop Grumman / ACES - Undergraduate Cybersecurity Honors Program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Maryland Undergraduate Cybersecurity Network</a:t>
            </a:r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r>
              <a:rPr lang="en-US" dirty="0"/>
              <a:t>RX5 Training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Public Private Partnership / Apprenticeships / Pathway To Jobs In Cyber Industry </a:t>
            </a:r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  <a:p>
            <a:pPr marL="285750" indent="-285750">
              <a:lnSpc>
                <a:spcPct val="110000"/>
              </a:lnSpc>
              <a:buFont typeface="Arial" charset="0"/>
              <a:buChar char="•"/>
            </a:pPr>
            <a:r>
              <a:rPr lang="en-US" dirty="0"/>
              <a:t>Other Major Initiatives Include: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National Institute for Innovation of Manufacturing Biopharmaceuticals (NIMBL)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National Cybersecurity Center of Excellence (NCCoE)</a:t>
            </a:r>
          </a:p>
          <a:p>
            <a:pPr marL="742950" lvl="1" indent="-285750">
              <a:lnSpc>
                <a:spcPct val="110000"/>
              </a:lnSpc>
              <a:buFont typeface="Wingdings" charset="2"/>
              <a:buChar char="§"/>
            </a:pPr>
            <a:r>
              <a:rPr lang="en-US" dirty="0"/>
              <a:t>Center for Research and Exploration in Space Science and Technology (CRESST)</a:t>
            </a:r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  <a:p>
            <a:pPr marL="285750" lvl="0" indent="-285750">
              <a:lnSpc>
                <a:spcPct val="110000"/>
              </a:lnSpc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34765"/>
      </p:ext>
    </p:extLst>
  </p:cSld>
  <p:clrMapOvr>
    <a:masterClrMapping/>
  </p:clrMapOvr>
</p:sld>
</file>

<file path=ppt/theme/theme1.xml><?xml version="1.0" encoding="utf-8"?>
<a:theme xmlns:a="http://schemas.openxmlformats.org/drawingml/2006/main" name="USM PPT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563</Words>
  <Application>Microsoft Office PowerPoint</Application>
  <PresentationFormat>On-screen Show (4:3)</PresentationFormat>
  <Paragraphs>141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USM PPT Template</vt:lpstr>
      <vt:lpstr>Office Theme</vt:lpstr>
      <vt:lpstr> Universities and Innovation</vt:lpstr>
      <vt:lpstr>PowerPoint Presentation</vt:lpstr>
      <vt:lpstr> The USM and Maryland’s Workforce </vt:lpstr>
      <vt:lpstr> The USM and Economic Development </vt:lpstr>
      <vt:lpstr> Tech Transfer and Commercialization </vt:lpstr>
      <vt:lpstr>  Reinforcing Relationships with Stakeholder: Government, Industry, NGOs </vt:lpstr>
    </vt:vector>
  </TitlesOfParts>
  <Company>University System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Norris</dc:creator>
  <cp:lastModifiedBy>Robert Caret</cp:lastModifiedBy>
  <cp:revision>109</cp:revision>
  <cp:lastPrinted>2017-09-21T20:03:06Z</cp:lastPrinted>
  <dcterms:created xsi:type="dcterms:W3CDTF">2016-10-11T16:45:18Z</dcterms:created>
  <dcterms:modified xsi:type="dcterms:W3CDTF">2017-09-21T20:40:46Z</dcterms:modified>
</cp:coreProperties>
</file>